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1018" r:id="rId3"/>
    <p:sldId id="1019" r:id="rId4"/>
    <p:sldId id="1022" r:id="rId5"/>
    <p:sldId id="1023" r:id="rId6"/>
    <p:sldId id="1024" r:id="rId7"/>
    <p:sldId id="1036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2025/6/10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听力专项提优  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Listening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9266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录音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在方框中依次写出句中所包含单词的乘坐舱序号。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845414"/>
            <a:ext cx="3404015" cy="498677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360854" y="2089407"/>
            <a:ext cx="4865434" cy="6165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smtClean="0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600" smtClean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smtClean="0">
                <a:solidFill>
                  <a:srgbClr val="ED028C"/>
                </a:solidFill>
                <a:cs typeface="Times New Roman" panose="02020603050405020304" pitchFamily="18" charset="0"/>
              </a:rPr>
              <a:t>Who </a:t>
            </a:r>
            <a:r>
              <a:rPr lang="en-US" altLang="zh-CN" sz="2600">
                <a:solidFill>
                  <a:srgbClr val="ED028C"/>
                </a:solidFill>
                <a:cs typeface="Times New Roman" panose="02020603050405020304" pitchFamily="18" charset="0"/>
              </a:rPr>
              <a:t>is sitting above my head?</a:t>
            </a:r>
            <a:endParaRPr lang="zh-CN" altLang="zh-CN" sz="26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0854" y="2761936"/>
            <a:ext cx="3994235" cy="6165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60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ED028C"/>
                </a:solidFill>
                <a:cs typeface="Times New Roman" panose="02020603050405020304" pitchFamily="18" charset="0"/>
              </a:rPr>
              <a:t>Let’s wait for Diandian</a:t>
            </a:r>
            <a:r>
              <a:rPr lang="en-US" altLang="zh-CN" sz="260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0854" y="3421793"/>
            <a:ext cx="6382423" cy="616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60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ED028C"/>
                </a:solidFill>
                <a:cs typeface="Times New Roman" panose="02020603050405020304" pitchFamily="18" charset="0"/>
              </a:rPr>
              <a:t>Look at those buses</a:t>
            </a:r>
            <a:r>
              <a:rPr lang="en-US" altLang="zh-CN" sz="260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ED028C"/>
                </a:solidFill>
                <a:cs typeface="Times New Roman" panose="02020603050405020304" pitchFamily="18" charset="0"/>
              </a:rPr>
              <a:t> They are small</a:t>
            </a:r>
            <a:r>
              <a:rPr lang="en-US" altLang="zh-CN" sz="260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0854" y="4120350"/>
            <a:ext cx="4945200" cy="6165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sz="260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ED028C"/>
                </a:solidFill>
                <a:cs typeface="Times New Roman" panose="02020603050405020304" pitchFamily="18" charset="0"/>
              </a:rPr>
              <a:t>Look</a:t>
            </a:r>
            <a:r>
              <a:rPr lang="zh-CN" altLang="zh-CN" sz="2600">
                <a:solidFill>
                  <a:srgbClr val="ED028C"/>
                </a:solidFill>
                <a:cs typeface="Times New Roman" panose="02020603050405020304" pitchFamily="18" charset="0"/>
              </a:rPr>
              <a:t>！ </a:t>
            </a:r>
            <a:r>
              <a:rPr lang="en-US" altLang="zh-CN" sz="2600">
                <a:solidFill>
                  <a:srgbClr val="ED028C"/>
                </a:solidFill>
                <a:cs typeface="Times New Roman" panose="02020603050405020304" pitchFamily="18" charset="0"/>
              </a:rPr>
              <a:t>What’s on the ground?</a:t>
            </a:r>
            <a:endParaRPr lang="zh-CN" altLang="zh-CN" sz="26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60854" y="4736929"/>
            <a:ext cx="7750576" cy="616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>
                <a:solidFill>
                  <a:srgbClr val="ED028C"/>
                </a:solidFill>
                <a:cs typeface="Times New Roman" panose="02020603050405020304" pitchFamily="18" charset="0"/>
              </a:rPr>
              <a:t>5</a:t>
            </a:r>
            <a:r>
              <a:rPr lang="en-US" altLang="zh-CN" sz="260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ED028C"/>
                </a:solidFill>
                <a:cs typeface="Times New Roman" panose="02020603050405020304" pitchFamily="18" charset="0"/>
              </a:rPr>
              <a:t>Finish your homework</a:t>
            </a:r>
            <a:r>
              <a:rPr lang="en-US" altLang="zh-CN" sz="260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>
                <a:solidFill>
                  <a:srgbClr val="ED028C"/>
                </a:solidFill>
                <a:cs typeface="Times New Roman" panose="02020603050405020304" pitchFamily="18" charset="0"/>
              </a:rPr>
              <a:t> You can play again</a:t>
            </a:r>
            <a:r>
              <a:rPr lang="en-US" altLang="zh-CN" sz="260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/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07174" y="1571017"/>
            <a:ext cx="5817575" cy="410445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0864986" y="2170360"/>
            <a:ext cx="4427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>
                <a:latin typeface="宋体" panose="02010600030101010101" pitchFamily="2" charset="-122"/>
                <a:cs typeface="Times New Roman" panose="02020603050405020304" pitchFamily="18" charset="0"/>
              </a:rPr>
              <a:t>②</a:t>
            </a:r>
            <a:endParaRPr lang="zh-CN" altLang="en-US" sz="2000"/>
          </a:p>
        </p:txBody>
      </p:sp>
      <p:sp>
        <p:nvSpPr>
          <p:cNvPr id="13" name="矩形 12"/>
          <p:cNvSpPr/>
          <p:nvPr/>
        </p:nvSpPr>
        <p:spPr>
          <a:xfrm>
            <a:off x="10854421" y="2798165"/>
            <a:ext cx="4427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>
                <a:latin typeface="宋体" panose="02010600030101010101" pitchFamily="2" charset="-122"/>
                <a:cs typeface="Times New Roman" panose="02020603050405020304" pitchFamily="18" charset="0"/>
              </a:rPr>
              <a:t>⑤</a:t>
            </a:r>
            <a:endParaRPr lang="zh-CN" altLang="en-US" sz="2000"/>
          </a:p>
        </p:txBody>
      </p:sp>
      <p:sp>
        <p:nvSpPr>
          <p:cNvPr id="14" name="矩形 13"/>
          <p:cNvSpPr/>
          <p:nvPr/>
        </p:nvSpPr>
        <p:spPr>
          <a:xfrm>
            <a:off x="10864986" y="3412021"/>
            <a:ext cx="4427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>
                <a:latin typeface="宋体" panose="02010600030101010101" pitchFamily="2" charset="-122"/>
                <a:cs typeface="Times New Roman" panose="02020603050405020304" pitchFamily="18" charset="0"/>
              </a:rPr>
              <a:t>⑧</a:t>
            </a:r>
            <a:endParaRPr lang="zh-CN" altLang="en-US" sz="2000"/>
          </a:p>
        </p:txBody>
      </p:sp>
      <p:sp>
        <p:nvSpPr>
          <p:cNvPr id="15" name="矩形 14"/>
          <p:cNvSpPr/>
          <p:nvPr/>
        </p:nvSpPr>
        <p:spPr>
          <a:xfrm>
            <a:off x="10866683" y="4028529"/>
            <a:ext cx="4427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>
                <a:latin typeface="宋体" panose="02010600030101010101" pitchFamily="2" charset="-122"/>
                <a:cs typeface="Times New Roman" panose="02020603050405020304" pitchFamily="18" charset="0"/>
              </a:rPr>
              <a:t>⑩</a:t>
            </a:r>
            <a:endParaRPr lang="zh-CN" altLang="en-US" sz="2000"/>
          </a:p>
        </p:txBody>
      </p:sp>
      <p:sp>
        <p:nvSpPr>
          <p:cNvPr id="16" name="矩形 15"/>
          <p:cNvSpPr/>
          <p:nvPr/>
        </p:nvSpPr>
        <p:spPr>
          <a:xfrm>
            <a:off x="10832781" y="4663309"/>
            <a:ext cx="4860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>
                <a:latin typeface="MS Mincho" panose="02020609040205080304" pitchFamily="49" charset="-128"/>
                <a:cs typeface="Times New Roman" panose="02020603050405020304" pitchFamily="18" charset="0"/>
              </a:rPr>
              <a:t>⑭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09315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二、听录音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选择与人物对应的活动图片。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8010525" algn="l"/>
              </a:tabLst>
            </a:pP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1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Daming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8010525" algn="l"/>
              </a:tabLst>
            </a:pP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2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Sam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8010525" algn="l"/>
              </a:tabLst>
            </a:pP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3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6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2238" algn="l"/>
                <a:tab pos="8010525" algn="l"/>
              </a:tabLst>
            </a:pPr>
            <a:r>
              <a:rPr lang="en-US" altLang="zh-CN" sz="26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4</a:t>
            </a:r>
            <a:r>
              <a:rPr lang="en-US" altLang="zh-CN" sz="26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Tom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600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gybt15.jpg" descr="id:21474934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1414119"/>
            <a:ext cx="3888432" cy="274609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2558" y="4160211"/>
            <a:ext cx="7462544" cy="1216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1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Did </a:t>
            </a:r>
            <a:r>
              <a:rPr lang="en-US" altLang="zh-CN" sz="2600" dirty="0" err="1">
                <a:solidFill>
                  <a:srgbClr val="ED028C"/>
                </a:solidFill>
                <a:cs typeface="Times New Roman" panose="02020603050405020304" pitchFamily="18" charset="0"/>
              </a:rPr>
              <a:t>Daming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 play basketball?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36195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600" spc="-80" dirty="0">
                <a:solidFill>
                  <a:srgbClr val="ED028C"/>
                </a:solidFill>
                <a:cs typeface="Times New Roman" panose="02020603050405020304" pitchFamily="18" charset="0"/>
              </a:rPr>
              <a:t>No, he played football with his friends</a:t>
            </a:r>
            <a:r>
              <a:rPr lang="en-US" altLang="zh-CN" sz="2600" spc="-8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spc="-8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2558" y="5373216"/>
            <a:ext cx="6092825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How about Sam?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36195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He did his homework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353951" y="4151593"/>
            <a:ext cx="583564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3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Did Amy go to school by bike?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36195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No, she went to school by bus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425959" y="5366467"/>
            <a:ext cx="583564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W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Tom, did you run after class?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M</a:t>
            </a:r>
            <a:r>
              <a:rPr lang="zh-CN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： </a:t>
            </a:r>
            <a:r>
              <a:rPr lang="en-US" altLang="zh-CN" sz="2600" dirty="0">
                <a:solidFill>
                  <a:srgbClr val="ED028C"/>
                </a:solidFill>
                <a:cs typeface="Times New Roman" panose="02020603050405020304" pitchFamily="18" charset="0"/>
              </a:rPr>
              <a:t>Yes, I did</a:t>
            </a:r>
            <a:r>
              <a:rPr lang="en-US" altLang="zh-CN" sz="2600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763861" y="1474823"/>
            <a:ext cx="4074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dirty="0"/>
              <a:t>B</a:t>
            </a:r>
            <a:endParaRPr lang="zh-CN" altLang="en-US" sz="2600" dirty="0"/>
          </a:p>
        </p:txBody>
      </p:sp>
      <p:sp>
        <p:nvSpPr>
          <p:cNvPr id="9" name="矩形 8"/>
          <p:cNvSpPr/>
          <p:nvPr/>
        </p:nvSpPr>
        <p:spPr>
          <a:xfrm>
            <a:off x="7221456" y="2057848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A</a:t>
            </a:r>
            <a:endParaRPr lang="zh-CN" altLang="en-US" sz="2600"/>
          </a:p>
        </p:txBody>
      </p:sp>
      <p:sp>
        <p:nvSpPr>
          <p:cNvPr id="10" name="矩形 9"/>
          <p:cNvSpPr/>
          <p:nvPr/>
        </p:nvSpPr>
        <p:spPr>
          <a:xfrm>
            <a:off x="7245918" y="2650742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D</a:t>
            </a:r>
            <a:endParaRPr lang="zh-CN" altLang="en-US" sz="2600"/>
          </a:p>
        </p:txBody>
      </p:sp>
      <p:sp>
        <p:nvSpPr>
          <p:cNvPr id="11" name="矩形 10"/>
          <p:cNvSpPr/>
          <p:nvPr/>
        </p:nvSpPr>
        <p:spPr>
          <a:xfrm>
            <a:off x="7245918" y="3270283"/>
            <a:ext cx="4251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/>
              <a:t>C</a:t>
            </a:r>
            <a:endParaRPr lang="zh-CN" altLang="en-US" sz="2600"/>
          </a:p>
        </p:txBody>
      </p:sp>
    </p:spTree>
    <p:extLst>
      <p:ext uri="{BB962C8B-B14F-4D97-AF65-F5344CB8AC3E}">
        <p14:creationId xmlns:p14="http://schemas.microsoft.com/office/powerpoint/2010/main" val="2732612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选择正确的答案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362693"/>
            <a:ext cx="11485848" cy="4534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715963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was Christmas 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 Ming and Danny went to Jenny’s home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said “Merry Christmas” to Jenny’s family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was a beautiful Christmas tree in the living room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were many presents under the tree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Jenny got a nice dress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 Ming got a book about animals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Danny got a football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evening, they had a big dinner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“It’s so good to have you here today,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Jenny’s father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 had a wonderful day</a:t>
            </a:r>
            <a:r>
              <a:rPr lang="en-US" altLang="zh-CN" b="1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57081"/>
            <a:ext cx="11485848" cy="5262979"/>
          </a:xfrm>
        </p:spPr>
        <p:txBody>
          <a:bodyPr/>
          <a:lstStyle/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Ming and Danny went to _________on Christmas 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09738" algn="l"/>
                <a:tab pos="4933950" algn="l"/>
                <a:tab pos="7893050" algn="l"/>
                <a:tab pos="8010525" algn="l"/>
                <a:tab pos="8074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Jenny’s home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Peter’s home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Wang Hong’s home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09738" algn="l"/>
                <a:tab pos="4933950" algn="l"/>
                <a:tab pos="7893050" algn="l"/>
                <a:tab pos="8010525" algn="l"/>
                <a:tab pos="8074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were many presents _________the tree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1709738" algn="l"/>
                <a:tab pos="4933950" algn="l"/>
                <a:tab pos="7893050" algn="l"/>
                <a:tab pos="8010525" algn="l"/>
                <a:tab pos="8074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under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behind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933950" algn="l"/>
                <a:tab pos="7893050" algn="l"/>
                <a:tab pos="8010525" algn="l"/>
                <a:tab pos="8074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Ming got _________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933950" algn="l"/>
                <a:tab pos="7893050" algn="l"/>
                <a:tab pos="8010525" algn="l"/>
                <a:tab pos="8074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nice dress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book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football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933950" algn="l"/>
                <a:tab pos="7893050" algn="l"/>
                <a:tab pos="8010525" algn="l"/>
                <a:tab pos="8074025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Danny got _________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09738" algn="l"/>
                <a:tab pos="4933950" algn="l"/>
                <a:tab pos="7893050" algn="l"/>
                <a:tab pos="8010525" algn="l"/>
                <a:tab pos="807402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nice dress	B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book	C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football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04767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2343817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3639961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493001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补全短文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63408"/>
            <a:ext cx="11485848" cy="3242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</a:t>
            </a:r>
            <a:r>
              <a:rPr lang="zh-CN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Jason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eleven years old</a:t>
            </a:r>
            <a:r>
              <a:rPr lang="en-US" altLang="zh-CN" b="1" dirty="0" smtClean="0">
                <a:solidFill>
                  <a:srgbClr val="ED028C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in 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Yesterday I went to the village and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visited 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grandparents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morning, we went to the farm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ducks and horses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afternoon, I went fishing with my grandpa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big fish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b="1" u="sng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good time</a:t>
            </a:r>
            <a:r>
              <a:rPr lang="zh-CN" altLang="zh-CN" b="1" dirty="0" smtClean="0">
                <a:solidFill>
                  <a:srgbClr val="ED028C"/>
                </a:solidFill>
                <a:uFill>
                  <a:solidFill>
                    <a:srgbClr val="ED028C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 dirty="0">
              <a:solidFill>
                <a:srgbClr val="000000"/>
              </a:solidFill>
              <a:uFill>
                <a:solidFill>
                  <a:srgbClr val="ED028C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45173"/>
            <a:ext cx="11485848" cy="3323987"/>
          </a:xfrm>
        </p:spPr>
        <p:txBody>
          <a:bodyPr/>
          <a:lstStyle/>
          <a:p>
            <a:pPr lvl="0"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Jason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eleven years old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in Grade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I went to the village and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grandparents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morning, we went to the farm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 ducks and horses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afternoon, I went fishing with my grandpa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big fish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good time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16572" y="1687521"/>
            <a:ext cx="8418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Five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573384" y="2329967"/>
            <a:ext cx="1181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visited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070869" y="2962808"/>
            <a:ext cx="7633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saw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615486" y="3545477"/>
            <a:ext cx="6639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got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54646" y="4245305"/>
            <a:ext cx="7649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had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82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358</Words>
  <Application>Microsoft Office PowerPoint</Application>
  <PresentationFormat>自定义</PresentationFormat>
  <Paragraphs>52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MS Mincho</vt:lpstr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</cp:lastModifiedBy>
  <cp:revision>403</cp:revision>
  <dcterms:created xsi:type="dcterms:W3CDTF">2020-11-06T05:24:00Z</dcterms:created>
  <dcterms:modified xsi:type="dcterms:W3CDTF">2025-06-10T00:44:48Z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